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3" r:id="rId1"/>
  </p:sldMasterIdLst>
  <p:notesMasterIdLst>
    <p:notesMasterId r:id="rId23"/>
  </p:notesMasterIdLst>
  <p:handoutMasterIdLst>
    <p:handoutMasterId r:id="rId24"/>
  </p:handoutMasterIdLst>
  <p:sldIdLst>
    <p:sldId id="256" r:id="rId2"/>
    <p:sldId id="305" r:id="rId3"/>
    <p:sldId id="294" r:id="rId4"/>
    <p:sldId id="296" r:id="rId5"/>
    <p:sldId id="297" r:id="rId6"/>
    <p:sldId id="302" r:id="rId7"/>
    <p:sldId id="258" r:id="rId8"/>
    <p:sldId id="287" r:id="rId9"/>
    <p:sldId id="286" r:id="rId10"/>
    <p:sldId id="268" r:id="rId11"/>
    <p:sldId id="271" r:id="rId12"/>
    <p:sldId id="292" r:id="rId13"/>
    <p:sldId id="290" r:id="rId14"/>
    <p:sldId id="306" r:id="rId15"/>
    <p:sldId id="298" r:id="rId16"/>
    <p:sldId id="264" r:id="rId17"/>
    <p:sldId id="299" r:id="rId18"/>
    <p:sldId id="300" r:id="rId19"/>
    <p:sldId id="304" r:id="rId20"/>
    <p:sldId id="303" r:id="rId21"/>
    <p:sldId id="259" r:id="rId22"/>
  </p:sldIdLst>
  <p:sldSz cx="9144000" cy="6858000" type="screen4x3"/>
  <p:notesSz cx="6781800" cy="9918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d" initials="g" lastIdx="24" clrIdx="0"/>
  <p:cmAuthor id="1" name="gdm" initials="g" lastIdx="28" clrIdx="1"/>
  <p:cmAuthor id="2" name="Gaëtan de Menten" initials="gdm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B8C5"/>
    <a:srgbClr val="3F5F71"/>
    <a:srgbClr val="DDDDDD"/>
    <a:srgbClr val="45687C"/>
    <a:srgbClr val="F6601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86250" autoAdjust="0"/>
  </p:normalViewPr>
  <p:slideViewPr>
    <p:cSldViewPr>
      <p:cViewPr varScale="1">
        <p:scale>
          <a:sx n="101" d="100"/>
          <a:sy n="101" d="100"/>
        </p:scale>
        <p:origin x="-19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990" y="-90"/>
      </p:cViewPr>
      <p:guideLst>
        <p:guide orient="horz" pos="3124"/>
        <p:guide pos="21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spcBef>
                <a:spcPct val="100000"/>
              </a:spcBef>
              <a:buClr>
                <a:schemeClr val="accent1"/>
              </a:buClr>
              <a:buSzPct val="75000"/>
              <a:buFont typeface="Monotype Sorts" pitchFamily="2" charset="2"/>
              <a:buChar char="o"/>
              <a:defRPr sz="1200">
                <a:solidFill>
                  <a:schemeClr val="accent1"/>
                </a:solidFill>
                <a:latin typeface="Times New Roman" pitchFamily="18" charset="0"/>
              </a:defRPr>
            </a:lvl1pPr>
          </a:lstStyle>
          <a:p>
            <a:endParaRPr lang="fr-FR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spcBef>
                <a:spcPct val="100000"/>
              </a:spcBef>
              <a:buClr>
                <a:schemeClr val="accent1"/>
              </a:buClr>
              <a:buSzPct val="75000"/>
              <a:buFont typeface="Monotype Sorts" pitchFamily="2" charset="2"/>
              <a:buChar char="o"/>
              <a:defRPr sz="1200">
                <a:solidFill>
                  <a:schemeClr val="accent1"/>
                </a:solidFill>
                <a:latin typeface="Times New Roman" pitchFamily="18" charset="0"/>
              </a:defRPr>
            </a:lvl1pPr>
          </a:lstStyle>
          <a:p>
            <a:endParaRPr lang="fr-FR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384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spcBef>
                <a:spcPct val="100000"/>
              </a:spcBef>
              <a:buClr>
                <a:schemeClr val="accent1"/>
              </a:buClr>
              <a:buSzPct val="75000"/>
              <a:buFont typeface="Monotype Sorts" pitchFamily="2" charset="2"/>
              <a:buChar char="o"/>
              <a:defRPr sz="1200">
                <a:solidFill>
                  <a:schemeClr val="accent1"/>
                </a:solidFill>
                <a:latin typeface="Times New Roman" pitchFamily="18" charset="0"/>
              </a:defRPr>
            </a:lvl1pPr>
          </a:lstStyle>
          <a:p>
            <a:endParaRPr lang="fr-FR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34513"/>
            <a:ext cx="29384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spcBef>
                <a:spcPct val="100000"/>
              </a:spcBef>
              <a:buClr>
                <a:schemeClr val="accent1"/>
              </a:buClr>
              <a:buSzPct val="75000"/>
              <a:buFont typeface="Monotype Sorts" pitchFamily="2" charset="2"/>
              <a:buChar char="o"/>
              <a:defRPr sz="1200">
                <a:solidFill>
                  <a:schemeClr val="accent1"/>
                </a:solidFill>
                <a:latin typeface="Times New Roman" pitchFamily="18" charset="0"/>
              </a:defRPr>
            </a:lvl1pPr>
          </a:lstStyle>
          <a:p>
            <a:fld id="{DA1BD3DC-FE40-4501-9928-5B273FF3FBC6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0"/>
            <a:ext cx="29384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fr-F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1700"/>
            <a:ext cx="4972050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0"/>
            <a:r>
              <a:rPr lang="fr-FR" smtClean="0"/>
              <a:t>Deuxième niveau</a:t>
            </a:r>
          </a:p>
          <a:p>
            <a:pPr lvl="0"/>
            <a:r>
              <a:rPr lang="fr-FR" smtClean="0"/>
              <a:t>Troisième niveau</a:t>
            </a:r>
          </a:p>
          <a:p>
            <a:pPr lvl="0"/>
            <a:r>
              <a:rPr lang="fr-FR" smtClean="0"/>
              <a:t>Quatrième niveau</a:t>
            </a:r>
          </a:p>
          <a:p>
            <a:pPr lvl="0"/>
            <a:r>
              <a:rPr lang="fr-FR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21813"/>
            <a:ext cx="29384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786B9353-E897-4407-9278-C474345E01FB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B9353-E897-4407-9278-C474345E01FB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Note that these functions (pivot</a:t>
            </a:r>
            <a:r>
              <a:rPr lang="en-GB" baseline="0" dirty="0" smtClean="0"/>
              <a:t>-tables, showing of equations) can be used within the model (i.e. On the fly) but also ex-post via the console log, and this for all simulation periods. So a lot of analysis of the simulation results can be done within LIAM 2 itself.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B9353-E897-4407-9278-C474345E01FB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Note that these</a:t>
            </a:r>
            <a:r>
              <a:rPr lang="en-GB" baseline="0" dirty="0" smtClean="0"/>
              <a:t> performance times might be improved in the future.</a:t>
            </a:r>
          </a:p>
          <a:p>
            <a:r>
              <a:rPr lang="en-GB" baseline="0" dirty="0" smtClean="0"/>
              <a:t>However, they will of course increase as the model becomes larger.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B9353-E897-4407-9278-C474345E01FB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Some </a:t>
            </a:r>
            <a:r>
              <a:rPr lang="en-GB" baseline="0" dirty="0" smtClean="0"/>
              <a:t>features which would make modelling easier: ability to split the simulation file (</a:t>
            </a:r>
            <a:r>
              <a:rPr lang="en-GB" baseline="0" dirty="0" err="1" smtClean="0"/>
              <a:t>ie</a:t>
            </a:r>
            <a:r>
              <a:rPr lang="en-GB" baseline="0" dirty="0" smtClean="0"/>
              <a:t> including other files)</a:t>
            </a:r>
            <a:r>
              <a:rPr lang="en-GB" dirty="0" smtClean="0"/>
              <a:t>, macros using macros, modifiable time series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B9353-E897-4407-9278-C474345E01FB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 are currently</a:t>
            </a:r>
            <a:r>
              <a:rPr lang="en-GB" baseline="0" dirty="0" smtClean="0"/>
              <a:t> debating the modes and conditions for this availability, but at least the executable will become available.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B9353-E897-4407-9278-C474345E01FB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It would take us too far to give</a:t>
            </a:r>
            <a:r>
              <a:rPr lang="en-GB" baseline="0" dirty="0" smtClean="0"/>
              <a:t> you  a hands-on presentation of LIAM 2. However, for those that are interested, we have a laptop with LIAM 2 on it with us, so we can give a sneak review upon request.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B9353-E897-4407-9278-C474345E01FB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600">
                <a:latin typeface="Arial" charset="0"/>
              </a:defRPr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81930" name="Rectangle 10"/>
          <p:cNvSpPr>
            <a:spLocks noChangeArrowheads="1"/>
          </p:cNvSpPr>
          <p:nvPr/>
        </p:nvSpPr>
        <p:spPr bwMode="auto">
          <a:xfrm>
            <a:off x="0" y="6369050"/>
            <a:ext cx="8675688" cy="5397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81933" name="Rectangle 13"/>
          <p:cNvSpPr>
            <a:spLocks noChangeArrowheads="1"/>
          </p:cNvSpPr>
          <p:nvPr/>
        </p:nvSpPr>
        <p:spPr bwMode="auto">
          <a:xfrm>
            <a:off x="5435600" y="6391275"/>
            <a:ext cx="184150" cy="220663"/>
          </a:xfrm>
          <a:prstGeom prst="rect">
            <a:avLst/>
          </a:prstGeom>
          <a:solidFill>
            <a:schemeClr val="tx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lnSpc>
                <a:spcPct val="70000"/>
              </a:lnSpc>
            </a:pPr>
            <a:endParaRPr lang="fr-BE" sz="1200">
              <a:solidFill>
                <a:srgbClr val="F66014"/>
              </a:solidFill>
              <a:latin typeface="Verdana" pitchFamily="34" charset="0"/>
            </a:endParaRPr>
          </a:p>
        </p:txBody>
      </p:sp>
      <p:sp>
        <p:nvSpPr>
          <p:cNvPr id="81934" name="Oval 14"/>
          <p:cNvSpPr>
            <a:spLocks noChangeArrowheads="1"/>
          </p:cNvSpPr>
          <p:nvPr/>
        </p:nvSpPr>
        <p:spPr bwMode="auto">
          <a:xfrm>
            <a:off x="8383588" y="5902325"/>
            <a:ext cx="1079500" cy="10795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GB"/>
          </a:p>
        </p:txBody>
      </p:sp>
      <p:pic>
        <p:nvPicPr>
          <p:cNvPr id="81935" name="Picture 15" descr="rgb_basic_p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9788" y="6011863"/>
            <a:ext cx="792162" cy="750887"/>
          </a:xfrm>
          <a:prstGeom prst="rect">
            <a:avLst/>
          </a:prstGeom>
          <a:noFill/>
        </p:spPr>
      </p:pic>
      <p:pic>
        <p:nvPicPr>
          <p:cNvPr id="81931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2000"/>
          </a:blip>
          <a:srcRect/>
          <a:stretch>
            <a:fillRect/>
          </a:stretch>
        </p:blipFill>
        <p:spPr bwMode="auto">
          <a:xfrm>
            <a:off x="323850" y="195263"/>
            <a:ext cx="1223963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32" name="Rectangle 12"/>
          <p:cNvSpPr>
            <a:spLocks noChangeArrowheads="1"/>
          </p:cNvSpPr>
          <p:nvPr/>
        </p:nvSpPr>
        <p:spPr bwMode="auto">
          <a:xfrm>
            <a:off x="290513" y="884238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lnSpc>
                <a:spcPct val="105000"/>
              </a:lnSpc>
            </a:pPr>
            <a:r>
              <a:rPr lang="en-GB" sz="1400">
                <a:solidFill>
                  <a:srgbClr val="ACB8C5"/>
                </a:solidFill>
                <a:latin typeface="Arial" charset="0"/>
              </a:rPr>
              <a:t>Federal </a:t>
            </a:r>
            <a:br>
              <a:rPr lang="en-GB" sz="1400">
                <a:solidFill>
                  <a:srgbClr val="ACB8C5"/>
                </a:solidFill>
                <a:latin typeface="Arial" charset="0"/>
              </a:rPr>
            </a:br>
            <a:r>
              <a:rPr lang="en-GB" sz="1400">
                <a:solidFill>
                  <a:srgbClr val="ACB8C5"/>
                </a:solidFill>
                <a:latin typeface="Arial" charset="0"/>
              </a:rPr>
              <a:t> Planning Bureau</a:t>
            </a:r>
          </a:p>
          <a:p>
            <a:pPr eaLnBrk="0" hangingPunct="0">
              <a:lnSpc>
                <a:spcPct val="105000"/>
              </a:lnSpc>
            </a:pPr>
            <a:r>
              <a:rPr lang="en-GB" sz="800" i="1">
                <a:solidFill>
                  <a:srgbClr val="F66014"/>
                </a:solidFill>
                <a:latin typeface="Arial" charset="0"/>
              </a:rPr>
              <a:t>  </a:t>
            </a:r>
            <a:r>
              <a:rPr lang="en-GB" sz="700">
                <a:solidFill>
                  <a:srgbClr val="F66014"/>
                </a:solidFill>
                <a:latin typeface="Arial" charset="0"/>
              </a:rPr>
              <a:t>Economic analyses and forecasts</a:t>
            </a:r>
            <a:endParaRPr lang="fr-BE" sz="800">
              <a:solidFill>
                <a:srgbClr val="F66014"/>
              </a:solidFill>
              <a:latin typeface="Arial" charset="0"/>
            </a:endParaRPr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075" y="63087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rgbClr val="F66014"/>
                </a:solidFill>
                <a:latin typeface="Arial" charset="0"/>
              </a:defRPr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34200" y="68263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D650F3-9DC8-484C-BAD3-9181171885D2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88913"/>
            <a:ext cx="2057400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19800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34200" y="68263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A168A15-2DEB-408E-8404-71E78C57EC1B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172400" y="116632"/>
            <a:ext cx="891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DC841978-1ABE-465C-92C2-0B51D624E0ED}" type="slidenum">
              <a:rPr lang="en-US" sz="1600" smtClean="0">
                <a:ln>
                  <a:noFill/>
                </a:ln>
                <a:solidFill>
                  <a:srgbClr val="ACB8C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pPr algn="r"/>
              <a:t>‹#›</a:t>
            </a:fld>
            <a:r>
              <a:rPr lang="en-US" sz="1600" dirty="0" smtClean="0">
                <a:ln>
                  <a:noFill/>
                </a:ln>
                <a:solidFill>
                  <a:srgbClr val="ACB8C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/21</a:t>
            </a:r>
            <a:endParaRPr lang="en-GB" sz="1600" dirty="0">
              <a:ln>
                <a:noFill/>
              </a:ln>
              <a:solidFill>
                <a:srgbClr val="ACB8C5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34200" y="68263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BDDA91D-E43E-4EDA-AF01-7703E087BF0A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00213"/>
            <a:ext cx="4038600" cy="4395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038600" cy="4395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934200" y="68263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9A1C51B-E181-4F97-92BA-CF7CC2FF4173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934200" y="68263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CCF5571-27DB-46CC-981C-36F7B838999B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934200" y="68263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7C6F475-2872-416E-98F0-B85D0145B559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934200" y="68263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F5FD04F-E364-4752-987D-1919CA9D58B6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934200" y="68263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573CB55-330B-4F8E-B623-2699759C6A8F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934200" y="68263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BBB4512-6BF9-41F6-919F-7FCBD14F8945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5F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8229600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00213"/>
            <a:ext cx="8229600" cy="439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grpSp>
        <p:nvGrpSpPr>
          <p:cNvPr id="80924" name="Group 28"/>
          <p:cNvGrpSpPr>
            <a:grpSpLocks/>
          </p:cNvGrpSpPr>
          <p:nvPr/>
        </p:nvGrpSpPr>
        <p:grpSpPr bwMode="auto">
          <a:xfrm>
            <a:off x="0" y="5902325"/>
            <a:ext cx="9463088" cy="1079500"/>
            <a:chOff x="0" y="3718"/>
            <a:chExt cx="5961" cy="680"/>
          </a:xfrm>
        </p:grpSpPr>
        <p:sp>
          <p:nvSpPr>
            <p:cNvPr id="80901" name="Rectangle 5"/>
            <p:cNvSpPr>
              <a:spLocks noChangeArrowheads="1"/>
            </p:cNvSpPr>
            <p:nvPr userDrawn="1"/>
          </p:nvSpPr>
          <p:spPr bwMode="auto">
            <a:xfrm>
              <a:off x="0" y="4012"/>
              <a:ext cx="5465" cy="34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pic>
          <p:nvPicPr>
            <p:cNvPr id="80902" name="Picture 6"/>
            <p:cNvPicPr>
              <a:picLocks noChangeAspect="1" noChangeArrowheads="1"/>
            </p:cNvPicPr>
            <p:nvPr userDrawn="1"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12000"/>
            </a:blip>
            <a:srcRect/>
            <a:stretch>
              <a:fillRect/>
            </a:stretch>
          </p:blipFill>
          <p:spPr bwMode="auto">
            <a:xfrm>
              <a:off x="68" y="4050"/>
              <a:ext cx="408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0903" name="Rectangle 7"/>
            <p:cNvSpPr>
              <a:spLocks noChangeArrowheads="1"/>
            </p:cNvSpPr>
            <p:nvPr userDrawn="1"/>
          </p:nvSpPr>
          <p:spPr bwMode="auto">
            <a:xfrm>
              <a:off x="532" y="4025"/>
              <a:ext cx="1200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lnSpc>
                  <a:spcPct val="105000"/>
                </a:lnSpc>
              </a:pPr>
              <a:r>
                <a:rPr lang="en-GB" sz="1200" b="1">
                  <a:solidFill>
                    <a:srgbClr val="F66014"/>
                  </a:solidFill>
                  <a:latin typeface="Arial" charset="0"/>
                </a:rPr>
                <a:t>Federal Planning Bureau</a:t>
              </a:r>
            </a:p>
            <a:p>
              <a:pPr eaLnBrk="0" hangingPunct="0">
                <a:lnSpc>
                  <a:spcPct val="105000"/>
                </a:lnSpc>
              </a:pPr>
              <a:r>
                <a:rPr lang="en-GB" sz="900" i="1">
                  <a:solidFill>
                    <a:srgbClr val="F66014"/>
                  </a:solidFill>
                  <a:latin typeface="Arial" charset="0"/>
                </a:rPr>
                <a:t>Economic analyses and forecasts</a:t>
              </a:r>
              <a:endParaRPr lang="fr-BE" b="1" i="1">
                <a:solidFill>
                  <a:srgbClr val="F66014"/>
                </a:solidFill>
                <a:latin typeface="Arial" charset="0"/>
              </a:endParaRPr>
            </a:p>
          </p:txBody>
        </p:sp>
        <p:sp>
          <p:nvSpPr>
            <p:cNvPr id="80904" name="Rectangle 8"/>
            <p:cNvSpPr>
              <a:spLocks noChangeArrowheads="1"/>
            </p:cNvSpPr>
            <p:nvPr userDrawn="1"/>
          </p:nvSpPr>
          <p:spPr bwMode="auto">
            <a:xfrm>
              <a:off x="3424" y="4026"/>
              <a:ext cx="116" cy="139"/>
            </a:xfrm>
            <a:prstGeom prst="rect">
              <a:avLst/>
            </a:prstGeom>
            <a:solidFill>
              <a:schemeClr val="tx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70000"/>
                </a:lnSpc>
              </a:pPr>
              <a:endParaRPr lang="fr-BE" sz="1200">
                <a:solidFill>
                  <a:srgbClr val="F66014"/>
                </a:solidFill>
                <a:latin typeface="Verdana" pitchFamily="34" charset="0"/>
              </a:endParaRPr>
            </a:p>
          </p:txBody>
        </p:sp>
        <p:sp>
          <p:nvSpPr>
            <p:cNvPr id="80922" name="Oval 26"/>
            <p:cNvSpPr>
              <a:spLocks noChangeArrowheads="1"/>
            </p:cNvSpPr>
            <p:nvPr userDrawn="1"/>
          </p:nvSpPr>
          <p:spPr bwMode="auto">
            <a:xfrm>
              <a:off x="5281" y="3718"/>
              <a:ext cx="680" cy="680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endParaRPr lang="en-GB"/>
            </a:p>
          </p:txBody>
        </p:sp>
        <p:pic>
          <p:nvPicPr>
            <p:cNvPr id="80921" name="Picture 25" descr="rgb_basic_pc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5329" y="3787"/>
              <a:ext cx="499" cy="473"/>
            </a:xfrm>
            <a:prstGeom prst="rect">
              <a:avLst/>
            </a:prstGeom>
            <a:noFill/>
          </p:spPr>
        </p:pic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400">
          <a:solidFill>
            <a:srgbClr val="ACB8C5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>
          <a:solidFill>
            <a:srgbClr val="ACB8C5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400">
          <a:solidFill>
            <a:srgbClr val="ACB8C5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400">
          <a:solidFill>
            <a:srgbClr val="ACB8C5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400">
          <a:solidFill>
            <a:srgbClr val="ACB8C5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ACB8C5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ACB8C5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ACB8C5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ACB8C5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50000"/>
        </a:spcBef>
        <a:spcAft>
          <a:spcPct val="0"/>
        </a:spcAft>
        <a:buClr>
          <a:srgbClr val="F66014"/>
        </a:buClr>
        <a:buFont typeface="Wingdings" pitchFamily="2" charset="2"/>
        <a:buChar char="§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50000"/>
        </a:spcBef>
        <a:spcAft>
          <a:spcPct val="0"/>
        </a:spcAft>
        <a:buClr>
          <a:srgbClr val="F66014"/>
        </a:buClr>
        <a:buFont typeface="Wingdings" pitchFamily="2" charset="2"/>
        <a:buChar char="§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50000"/>
        </a:spcBef>
        <a:spcAft>
          <a:spcPct val="0"/>
        </a:spcAft>
        <a:buClr>
          <a:srgbClr val="F66014"/>
        </a:buClr>
        <a:buFont typeface="Wingdings" pitchFamily="2" charset="2"/>
        <a:buChar char="§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50000"/>
        </a:spcBef>
        <a:spcAft>
          <a:spcPct val="0"/>
        </a:spcAft>
        <a:buClr>
          <a:srgbClr val="F66014"/>
        </a:buClr>
        <a:buFont typeface="Wingdings" pitchFamily="2" charset="2"/>
        <a:buChar char="§"/>
        <a:defRPr sz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50000"/>
        </a:spcBef>
        <a:spcAft>
          <a:spcPct val="0"/>
        </a:spcAft>
        <a:buClr>
          <a:srgbClr val="F66014"/>
        </a:buClr>
        <a:buFont typeface="Wingdings" pitchFamily="2" charset="2"/>
        <a:buChar char="§"/>
        <a:defRPr sz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50000"/>
        </a:spcBef>
        <a:spcAft>
          <a:spcPct val="0"/>
        </a:spcAft>
        <a:buClr>
          <a:srgbClr val="F66014"/>
        </a:buClr>
        <a:buFont typeface="Wingdings" pitchFamily="2" charset="2"/>
        <a:buChar char="§"/>
        <a:defRPr sz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50000"/>
        </a:spcBef>
        <a:spcAft>
          <a:spcPct val="0"/>
        </a:spcAft>
        <a:buClr>
          <a:srgbClr val="F66014"/>
        </a:buClr>
        <a:buFont typeface="Wingdings" pitchFamily="2" charset="2"/>
        <a:buChar char="§"/>
        <a:defRPr sz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50000"/>
        </a:spcBef>
        <a:spcAft>
          <a:spcPct val="0"/>
        </a:spcAft>
        <a:buClr>
          <a:srgbClr val="F66014"/>
        </a:buClr>
        <a:buFont typeface="Wingdings" pitchFamily="2" charset="2"/>
        <a:buChar char="§"/>
        <a:defRPr sz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50000"/>
        </a:spcBef>
        <a:spcAft>
          <a:spcPct val="0"/>
        </a:spcAft>
        <a:buClr>
          <a:srgbClr val="F66014"/>
        </a:buClr>
        <a:buFont typeface="Wingdings" pitchFamily="2" charset="2"/>
        <a:buChar char="§"/>
        <a:defRPr sz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am2.plan.be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1672208"/>
            <a:ext cx="7772400" cy="1828800"/>
          </a:xfrm>
        </p:spPr>
        <p:txBody>
          <a:bodyPr/>
          <a:lstStyle/>
          <a:p>
            <a:r>
              <a:rPr lang="en-GB" sz="6000" dirty="0" smtClean="0"/>
              <a:t>LIAM 2</a:t>
            </a:r>
            <a:br>
              <a:rPr lang="en-GB" sz="6000" dirty="0" smtClean="0"/>
            </a:br>
            <a:r>
              <a:rPr lang="en-GB" sz="2800" dirty="0" smtClean="0"/>
              <a:t>A tool for the development of dynamic cross-sectional microsimulation models</a:t>
            </a:r>
            <a:endParaRPr lang="en-GB" sz="28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3923928" y="6309320"/>
            <a:ext cx="464347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F66014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uLnTx/>
                <a:uFillTx/>
                <a:latin typeface="Arial" charset="0"/>
                <a:ea typeface="+mn-ea"/>
                <a:cs typeface="+mn-cs"/>
              </a:rPr>
              <a:t>presentation</a:t>
            </a:r>
            <a:r>
              <a:rPr kumimoji="0" lang="en-GB" sz="1200" b="0" i="0" u="none" strike="noStrike" kern="0" cap="none" spc="0" normalizeH="0" noProof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GB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uLnTx/>
                <a:uFillTx/>
                <a:latin typeface="Arial" charset="0"/>
                <a:ea typeface="+mn-ea"/>
                <a:cs typeface="+mn-cs"/>
              </a:rPr>
              <a:t>at the 3rd General Conference of the International Microsimulation Association, “Microsimulation and Policy </a:t>
            </a:r>
            <a:r>
              <a:rPr kumimoji="0" lang="en-GB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uLnTx/>
                <a:uFillTx/>
                <a:latin typeface="Arial" charset="0"/>
                <a:ea typeface="+mn-ea"/>
                <a:cs typeface="+mn-cs"/>
              </a:rPr>
              <a:t>Design</a:t>
            </a:r>
            <a:r>
              <a:rPr kumimoji="0" lang="en-GB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uLnTx/>
                <a:uFillTx/>
                <a:latin typeface="Arial" charset="0"/>
                <a:ea typeface="+mn-ea"/>
                <a:cs typeface="+mn-cs"/>
              </a:rPr>
              <a:t>” June 8th to 10th, 2011,</a:t>
            </a:r>
            <a:r>
              <a:rPr kumimoji="0" lang="en-GB" sz="1200" b="0" i="0" u="none" strike="noStrike" kern="0" cap="none" spc="0" normalizeH="0" noProof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GB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uLnTx/>
                <a:uFillTx/>
                <a:latin typeface="Arial" charset="0"/>
                <a:ea typeface="+mn-ea"/>
                <a:cs typeface="+mn-cs"/>
              </a:rPr>
              <a:t>Stockholm, Sweden.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chemeClr val="accent4">
                  <a:lumMod val="10000"/>
                </a:schemeClr>
              </a:solidFill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3886016"/>
            <a:ext cx="60651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/>
              <a:t>Gaëtan</a:t>
            </a:r>
            <a:r>
              <a:rPr lang="en-GB" sz="1600" dirty="0" smtClean="0"/>
              <a:t> de </a:t>
            </a:r>
            <a:r>
              <a:rPr lang="en-GB" sz="1600" dirty="0" err="1" smtClean="0"/>
              <a:t>Menten</a:t>
            </a:r>
            <a:endParaRPr lang="en-GB" sz="1600" dirty="0" smtClean="0"/>
          </a:p>
          <a:p>
            <a:pPr lvl="1"/>
            <a:r>
              <a:rPr lang="en-GB" sz="1200" dirty="0" smtClean="0"/>
              <a:t>Federal Planning Bureau of Belgium</a:t>
            </a:r>
          </a:p>
          <a:p>
            <a:r>
              <a:rPr lang="en-GB" sz="1600" dirty="0" err="1" smtClean="0"/>
              <a:t>Gijs</a:t>
            </a:r>
            <a:r>
              <a:rPr lang="en-GB" sz="1600" dirty="0" smtClean="0"/>
              <a:t> </a:t>
            </a:r>
            <a:r>
              <a:rPr lang="en-GB" sz="1600" dirty="0" err="1" smtClean="0"/>
              <a:t>Dekkers</a:t>
            </a:r>
            <a:endParaRPr lang="en-GB" sz="1600" dirty="0" smtClean="0"/>
          </a:p>
          <a:p>
            <a:pPr lvl="1"/>
            <a:r>
              <a:rPr lang="en-GB" sz="1200" dirty="0" smtClean="0"/>
              <a:t>Federal Planning </a:t>
            </a:r>
            <a:r>
              <a:rPr lang="en-GB" sz="1200" dirty="0" smtClean="0"/>
              <a:t>Bureau of </a:t>
            </a:r>
            <a:r>
              <a:rPr lang="en-GB" sz="1200" dirty="0" smtClean="0"/>
              <a:t>Belgium, and CESO, </a:t>
            </a:r>
          </a:p>
          <a:p>
            <a:pPr lvl="1"/>
            <a:r>
              <a:rPr lang="en-GB" sz="1200" dirty="0" err="1" smtClean="0"/>
              <a:t>Katholieke</a:t>
            </a:r>
            <a:r>
              <a:rPr lang="en-GB" sz="1200" dirty="0" smtClean="0"/>
              <a:t> </a:t>
            </a:r>
            <a:r>
              <a:rPr lang="en-GB" sz="1200" dirty="0" err="1" smtClean="0"/>
              <a:t>Universiteit</a:t>
            </a:r>
            <a:r>
              <a:rPr lang="en-GB" sz="1200" dirty="0" smtClean="0"/>
              <a:t> Leuven</a:t>
            </a:r>
          </a:p>
          <a:p>
            <a:r>
              <a:rPr lang="en-GB" sz="1600" dirty="0" smtClean="0"/>
              <a:t>Philippe </a:t>
            </a:r>
            <a:r>
              <a:rPr lang="en-GB" sz="1600" dirty="0" err="1" smtClean="0"/>
              <a:t>Liégeois</a:t>
            </a:r>
            <a:endParaRPr lang="en-GB" sz="1600" dirty="0" smtClean="0"/>
          </a:p>
          <a:p>
            <a:pPr lvl="1"/>
            <a:r>
              <a:rPr lang="en-GB" sz="1200" dirty="0" smtClean="0"/>
              <a:t>CEPS/INSTEAD, and DULBEA University of Brussels</a:t>
            </a:r>
            <a:endParaRPr lang="en-GB" sz="1200" dirty="0"/>
          </a:p>
        </p:txBody>
      </p:sp>
      <p:pic>
        <p:nvPicPr>
          <p:cNvPr id="5" name="Picture 4" descr="cep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2256" y="404664"/>
            <a:ext cx="2235848" cy="864096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7314381" y="404664"/>
            <a:ext cx="1362075" cy="966301"/>
            <a:chOff x="5730205" y="404664"/>
            <a:chExt cx="1362075" cy="966301"/>
          </a:xfrm>
        </p:grpSpPr>
        <p:pic>
          <p:nvPicPr>
            <p:cNvPr id="8" name="Picture 7" descr="logo_lux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30205" y="404664"/>
              <a:ext cx="1362075" cy="771525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5868144" y="1124744"/>
              <a:ext cx="120577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IGSS Luxembourg</a:t>
              </a:r>
              <a:endParaRPr lang="en-GB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Handles fields of 3 types: float, </a:t>
            </a:r>
            <a:r>
              <a:rPr lang="en-GB" dirty="0" err="1" smtClean="0"/>
              <a:t>int</a:t>
            </a:r>
            <a:r>
              <a:rPr lang="en-GB" dirty="0" smtClean="0"/>
              <a:t>, </a:t>
            </a:r>
            <a:r>
              <a:rPr lang="en-GB" dirty="0" err="1" smtClean="0"/>
              <a:t>bool</a:t>
            </a:r>
            <a:endParaRPr lang="en-GB" dirty="0" smtClean="0"/>
          </a:p>
          <a:p>
            <a:r>
              <a:rPr lang="en-GB" dirty="0" smtClean="0"/>
              <a:t>Temporary fields</a:t>
            </a:r>
          </a:p>
          <a:p>
            <a:r>
              <a:rPr lang="en-GB" dirty="0" smtClean="0"/>
              <a:t>Arbitrarily complex expressions</a:t>
            </a:r>
          </a:p>
          <a:p>
            <a:pPr lvl="1"/>
            <a:r>
              <a:rPr lang="en-GB" dirty="0" smtClean="0"/>
              <a:t>Arithmetic, comparison and </a:t>
            </a:r>
            <a:r>
              <a:rPr lang="en-GB" dirty="0" err="1" smtClean="0"/>
              <a:t>boolean</a:t>
            </a:r>
            <a:r>
              <a:rPr lang="en-GB" dirty="0" smtClean="0"/>
              <a:t> operators</a:t>
            </a:r>
          </a:p>
          <a:p>
            <a:pPr lvl="1"/>
            <a:r>
              <a:rPr lang="en-GB" dirty="0" smtClean="0"/>
              <a:t>Conditional expressions</a:t>
            </a:r>
          </a:p>
          <a:p>
            <a:r>
              <a:rPr lang="en-GB" dirty="0" smtClean="0"/>
              <a:t>Procedures to regroup processes</a:t>
            </a:r>
          </a:p>
          <a:p>
            <a:pPr lvl="1"/>
            <a:r>
              <a:rPr lang="en-GB" dirty="0" smtClean="0"/>
              <a:t>local variables</a:t>
            </a:r>
          </a:p>
          <a:p>
            <a:r>
              <a:rPr lang="en-GB" dirty="0" smtClean="0"/>
              <a:t>Macros (which are re-evaluated wherever they appear)</a:t>
            </a:r>
          </a:p>
          <a:p>
            <a:r>
              <a:rPr lang="en-GB" dirty="0" err="1" smtClean="0"/>
              <a:t>Globals</a:t>
            </a:r>
            <a:r>
              <a:rPr lang="en-GB" dirty="0" smtClean="0"/>
              <a:t> (external time series)</a:t>
            </a:r>
          </a:p>
          <a:p>
            <a:r>
              <a:rPr lang="en-GB" dirty="0" smtClean="0"/>
              <a:t>Handle links easily (e.g. "</a:t>
            </a:r>
            <a:r>
              <a:rPr lang="en-GB" dirty="0" err="1" smtClean="0"/>
              <a:t>mother.age</a:t>
            </a:r>
            <a:r>
              <a:rPr lang="en-GB" dirty="0" smtClean="0"/>
              <a:t>")</a:t>
            </a:r>
          </a:p>
          <a:p>
            <a:r>
              <a:rPr lang="en-GB" dirty="0" smtClean="0"/>
              <a:t>Interactive console with optional step-by-step mode</a:t>
            </a:r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pPr lvl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Functions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395787"/>
          </a:xfrm>
        </p:spPr>
        <p:txBody>
          <a:bodyPr>
            <a:normAutofit lnSpcReduction="10000"/>
          </a:bodyPr>
          <a:lstStyle/>
          <a:p>
            <a:pPr marL="342900" lvl="1" indent="-342900"/>
            <a:r>
              <a:rPr lang="en-GB" sz="1800" dirty="0" smtClean="0"/>
              <a:t>Simple functions</a:t>
            </a:r>
          </a:p>
          <a:p>
            <a:pPr marL="742950" lvl="2" indent="-342900"/>
            <a:r>
              <a:rPr lang="en-GB" sz="1600" dirty="0" smtClean="0"/>
              <a:t>abs, log, exp, round, ...</a:t>
            </a:r>
          </a:p>
          <a:p>
            <a:r>
              <a:rPr lang="en-GB" dirty="0" smtClean="0"/>
              <a:t>Aggregate functions</a:t>
            </a:r>
          </a:p>
          <a:p>
            <a:pPr lvl="1"/>
            <a:r>
              <a:rPr lang="en-GB" dirty="0" err="1" smtClean="0"/>
              <a:t>grpcount</a:t>
            </a:r>
            <a:r>
              <a:rPr lang="en-GB" dirty="0" smtClean="0"/>
              <a:t>, </a:t>
            </a:r>
            <a:r>
              <a:rPr lang="en-GB" dirty="0" err="1" smtClean="0"/>
              <a:t>grpsum</a:t>
            </a:r>
            <a:r>
              <a:rPr lang="en-GB" dirty="0" smtClean="0"/>
              <a:t>, </a:t>
            </a:r>
            <a:r>
              <a:rPr lang="en-GB" dirty="0" err="1" smtClean="0"/>
              <a:t>grpavg</a:t>
            </a:r>
            <a:r>
              <a:rPr lang="en-GB" dirty="0" smtClean="0"/>
              <a:t>, </a:t>
            </a:r>
            <a:r>
              <a:rPr lang="en-GB" dirty="0" err="1" smtClean="0"/>
              <a:t>grpstd</a:t>
            </a:r>
            <a:r>
              <a:rPr lang="en-GB" dirty="0" smtClean="0"/>
              <a:t>, </a:t>
            </a:r>
            <a:r>
              <a:rPr lang="en-GB" dirty="0" err="1" smtClean="0"/>
              <a:t>grpmax</a:t>
            </a:r>
            <a:r>
              <a:rPr lang="en-GB" dirty="0" smtClean="0"/>
              <a:t>, </a:t>
            </a:r>
            <a:r>
              <a:rPr lang="en-GB" dirty="0" err="1" smtClean="0"/>
              <a:t>grpmin</a:t>
            </a:r>
            <a:endParaRPr lang="en-GB" dirty="0" smtClean="0"/>
          </a:p>
          <a:p>
            <a:r>
              <a:rPr lang="en-GB" dirty="0" smtClean="0"/>
              <a:t>Temporal functions</a:t>
            </a:r>
          </a:p>
          <a:p>
            <a:pPr lvl="1"/>
            <a:r>
              <a:rPr lang="en-GB" dirty="0" smtClean="0"/>
              <a:t>lag, </a:t>
            </a:r>
            <a:r>
              <a:rPr lang="en-GB" dirty="0" err="1" smtClean="0"/>
              <a:t>value_for_period</a:t>
            </a:r>
            <a:r>
              <a:rPr lang="en-GB" dirty="0" smtClean="0"/>
              <a:t>, duration, </a:t>
            </a:r>
            <a:r>
              <a:rPr lang="en-GB" dirty="0" err="1" smtClean="0"/>
              <a:t>tavg</a:t>
            </a:r>
            <a:endParaRPr lang="en-GB" dirty="0" smtClean="0"/>
          </a:p>
          <a:p>
            <a:r>
              <a:rPr lang="en-GB" dirty="0" smtClean="0"/>
              <a:t>One-to-many links</a:t>
            </a:r>
          </a:p>
          <a:p>
            <a:pPr lvl="1"/>
            <a:r>
              <a:rPr lang="en-GB" dirty="0" err="1" smtClean="0"/>
              <a:t>countlink</a:t>
            </a:r>
            <a:r>
              <a:rPr lang="en-GB" dirty="0" smtClean="0"/>
              <a:t>(children, age&gt;15), </a:t>
            </a:r>
            <a:r>
              <a:rPr lang="en-GB" dirty="0" err="1" smtClean="0"/>
              <a:t>sumlink</a:t>
            </a:r>
            <a:r>
              <a:rPr lang="en-GB" dirty="0" smtClean="0"/>
              <a:t>(persons, earnings, age&gt;17), </a:t>
            </a:r>
            <a:r>
              <a:rPr lang="en-GB" dirty="0" err="1" smtClean="0"/>
              <a:t>avglink</a:t>
            </a:r>
            <a:r>
              <a:rPr lang="en-GB" dirty="0" smtClean="0"/>
              <a:t>, </a:t>
            </a:r>
            <a:r>
              <a:rPr lang="en-GB" dirty="0" err="1" smtClean="0"/>
              <a:t>minlink</a:t>
            </a:r>
            <a:r>
              <a:rPr lang="en-GB" dirty="0" smtClean="0"/>
              <a:t>, </a:t>
            </a:r>
            <a:r>
              <a:rPr lang="en-GB" dirty="0" err="1" smtClean="0"/>
              <a:t>maxlink</a:t>
            </a:r>
            <a:endParaRPr lang="en-GB" dirty="0" smtClean="0"/>
          </a:p>
          <a:p>
            <a:r>
              <a:rPr lang="en-GB" dirty="0" smtClean="0"/>
              <a:t>Random sampling</a:t>
            </a:r>
          </a:p>
          <a:p>
            <a:pPr lvl="1"/>
            <a:r>
              <a:rPr lang="en-GB" dirty="0" smtClean="0"/>
              <a:t>uniform, normal, </a:t>
            </a:r>
            <a:r>
              <a:rPr lang="en-GB" dirty="0" err="1" smtClean="0"/>
              <a:t>randint</a:t>
            </a:r>
            <a:endParaRPr lang="en-GB" dirty="0" smtClean="0"/>
          </a:p>
          <a:p>
            <a:pPr lvl="1"/>
            <a:r>
              <a:rPr lang="en-GB" dirty="0" smtClean="0"/>
              <a:t>choice (choose between predefined choices with given probabilities)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pPr marL="342900" lvl="1" indent="-342900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Functions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56584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Regressions</a:t>
            </a:r>
          </a:p>
          <a:p>
            <a:pPr lvl="1"/>
            <a:r>
              <a:rPr lang="en-GB" dirty="0" err="1" smtClean="0"/>
              <a:t>Logit</a:t>
            </a:r>
            <a:r>
              <a:rPr lang="en-GB" dirty="0" smtClean="0"/>
              <a:t> with or without alignment</a:t>
            </a:r>
          </a:p>
          <a:p>
            <a:pPr lvl="1"/>
            <a:r>
              <a:rPr lang="en-GB" dirty="0" smtClean="0"/>
              <a:t>Other regressions types</a:t>
            </a:r>
          </a:p>
          <a:p>
            <a:pPr lvl="2"/>
            <a:r>
              <a:rPr lang="en-GB" dirty="0" smtClean="0"/>
              <a:t>Continuous (</a:t>
            </a:r>
            <a:r>
              <a:rPr lang="en-GB" dirty="0" err="1" smtClean="0"/>
              <a:t>expr</a:t>
            </a:r>
            <a:r>
              <a:rPr lang="en-GB" dirty="0" smtClean="0"/>
              <a:t> + normal(0, 1) * </a:t>
            </a:r>
            <a:r>
              <a:rPr lang="en-GB" dirty="0" err="1" smtClean="0"/>
              <a:t>mult</a:t>
            </a:r>
            <a:r>
              <a:rPr lang="en-GB" dirty="0" smtClean="0"/>
              <a:t> + error)</a:t>
            </a:r>
          </a:p>
          <a:p>
            <a:pPr lvl="2"/>
            <a:r>
              <a:rPr lang="en-GB" dirty="0" smtClean="0"/>
              <a:t>Clipped continuous (always positive)</a:t>
            </a:r>
          </a:p>
          <a:p>
            <a:pPr lvl="2"/>
            <a:r>
              <a:rPr lang="en-GB" dirty="0" smtClean="0"/>
              <a:t>Log continuous (exponential of continuous)</a:t>
            </a:r>
          </a:p>
          <a:p>
            <a:pPr lvl="2"/>
            <a:endParaRPr lang="en-GB" dirty="0" smtClean="0"/>
          </a:p>
          <a:p>
            <a:r>
              <a:rPr lang="en-GB" dirty="0" smtClean="0"/>
              <a:t>Matching: match two sets of individuals (aka Marriage market)</a:t>
            </a:r>
          </a:p>
          <a:p>
            <a:endParaRPr lang="en-GB" dirty="0" smtClean="0"/>
          </a:p>
          <a:p>
            <a:r>
              <a:rPr lang="en-GB" dirty="0" smtClean="0"/>
              <a:t>Lifecycle functions</a:t>
            </a:r>
          </a:p>
          <a:p>
            <a:pPr lvl="1"/>
            <a:r>
              <a:rPr lang="en-GB" dirty="0" smtClean="0"/>
              <a:t>new: create new individuals or households</a:t>
            </a:r>
          </a:p>
          <a:p>
            <a:pPr lvl="1"/>
            <a:r>
              <a:rPr lang="en-GB" dirty="0" smtClean="0"/>
              <a:t>remove: remove individuals or households from the dataset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Output functions</a:t>
            </a:r>
          </a:p>
          <a:p>
            <a:pPr lvl="1"/>
            <a:r>
              <a:rPr lang="en-GB" dirty="0" smtClean="0"/>
              <a:t>show: print the result of expressions to the console.</a:t>
            </a:r>
          </a:p>
          <a:p>
            <a:pPr lvl="1"/>
            <a:r>
              <a:rPr lang="en-GB" dirty="0" err="1" smtClean="0"/>
              <a:t>csv</a:t>
            </a:r>
            <a:r>
              <a:rPr lang="en-GB" dirty="0" smtClean="0"/>
              <a:t>: write a table to a </a:t>
            </a:r>
            <a:r>
              <a:rPr lang="en-GB" dirty="0" err="1" smtClean="0"/>
              <a:t>csv</a:t>
            </a:r>
            <a:r>
              <a:rPr lang="en-GB" dirty="0" smtClean="0"/>
              <a:t> file</a:t>
            </a:r>
          </a:p>
          <a:p>
            <a:pPr lvl="1"/>
            <a:r>
              <a:rPr lang="en-GB" dirty="0" smtClean="0"/>
              <a:t>dump: produce a table with the expressions given as argument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State-alignment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Functions 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395787"/>
          </a:xfrm>
        </p:spPr>
        <p:txBody>
          <a:bodyPr>
            <a:normAutofit fontScale="92500" lnSpcReduction="10000"/>
          </a:bodyPr>
          <a:lstStyle/>
          <a:p>
            <a:r>
              <a:rPr lang="en-GB" sz="1600" dirty="0" err="1" smtClean="0"/>
              <a:t>groupby</a:t>
            </a:r>
            <a:r>
              <a:rPr lang="en-GB" sz="1600" dirty="0" smtClean="0"/>
              <a:t> (aka “pivot table”): group individuals by their value for the given expressions, and optionally compute an expression for each group</a:t>
            </a:r>
          </a:p>
          <a:p>
            <a:pPr marL="800100" lvl="3" indent="-342900"/>
            <a:r>
              <a:rPr lang="en-GB" sz="1500" dirty="0" smtClean="0"/>
              <a:t>show(</a:t>
            </a:r>
            <a:r>
              <a:rPr lang="en-GB" sz="1500" dirty="0" err="1" smtClean="0"/>
              <a:t>groupby</a:t>
            </a:r>
            <a:r>
              <a:rPr lang="en-GB" sz="1500" dirty="0" smtClean="0"/>
              <a:t>(age / 20, gender, </a:t>
            </a:r>
            <a:r>
              <a:rPr lang="en-GB" sz="1500" dirty="0" err="1" smtClean="0"/>
              <a:t>expr</a:t>
            </a:r>
            <a:r>
              <a:rPr lang="en-GB" sz="1500" dirty="0" smtClean="0"/>
              <a:t>=</a:t>
            </a:r>
            <a:r>
              <a:rPr lang="en-GB" sz="1500" dirty="0" err="1" smtClean="0"/>
              <a:t>grpcount</a:t>
            </a:r>
            <a:r>
              <a:rPr lang="en-GB" sz="1500" dirty="0" smtClean="0"/>
              <a:t>(partner.id != -1)))</a:t>
            </a:r>
          </a:p>
          <a:p>
            <a:pPr>
              <a:buNone/>
            </a:pPr>
            <a:endParaRPr lang="en-GB" sz="12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GB" sz="1400" dirty="0" smtClean="0">
                <a:latin typeface="Lucida Console" pitchFamily="49" charset="0"/>
              </a:rPr>
              <a:t>    gender | False | True |      </a:t>
            </a:r>
          </a:p>
          <a:p>
            <a:pPr>
              <a:buNone/>
            </a:pPr>
            <a:r>
              <a:rPr lang="en-GB" sz="1400" dirty="0" smtClean="0">
                <a:latin typeface="Lucida Console" pitchFamily="49" charset="0"/>
              </a:rPr>
              <a:t>(age / 20) |       |      | total</a:t>
            </a:r>
          </a:p>
          <a:p>
            <a:pPr>
              <a:buNone/>
            </a:pPr>
            <a:r>
              <a:rPr lang="en-GB" sz="1400" dirty="0" smtClean="0">
                <a:latin typeface="Lucida Console" pitchFamily="49" charset="0"/>
              </a:rPr>
              <a:t>         0 |     1 |    0 |     1</a:t>
            </a:r>
          </a:p>
          <a:p>
            <a:pPr>
              <a:buNone/>
            </a:pPr>
            <a:r>
              <a:rPr lang="en-GB" sz="1400" dirty="0" smtClean="0">
                <a:latin typeface="Lucida Console" pitchFamily="49" charset="0"/>
              </a:rPr>
              <a:t>         1 |    65 |   40 |   105</a:t>
            </a:r>
          </a:p>
          <a:p>
            <a:pPr>
              <a:buNone/>
            </a:pPr>
            <a:r>
              <a:rPr lang="en-GB" sz="1400" dirty="0" smtClean="0">
                <a:latin typeface="Lucida Console" pitchFamily="49" charset="0"/>
              </a:rPr>
              <a:t>         2 |   525 |  258 |   783</a:t>
            </a:r>
          </a:p>
          <a:p>
            <a:pPr>
              <a:buNone/>
            </a:pPr>
            <a:r>
              <a:rPr lang="en-GB" sz="1400" dirty="0" smtClean="0">
                <a:latin typeface="Lucida Console" pitchFamily="49" charset="0"/>
              </a:rPr>
              <a:t>         3 |   841 | 1049 |  1890</a:t>
            </a:r>
          </a:p>
          <a:p>
            <a:pPr>
              <a:buNone/>
            </a:pPr>
            <a:r>
              <a:rPr lang="en-GB" sz="1400" dirty="0" smtClean="0">
                <a:latin typeface="Lucida Console" pitchFamily="49" charset="0"/>
              </a:rPr>
              <a:t>         4 |    91 |  192 |   283</a:t>
            </a:r>
          </a:p>
          <a:p>
            <a:pPr>
              <a:buNone/>
            </a:pPr>
            <a:r>
              <a:rPr lang="en-GB" sz="1400" dirty="0" smtClean="0">
                <a:latin typeface="Lucida Console" pitchFamily="49" charset="0"/>
              </a:rPr>
              <a:t>         5 |     0 |    0 |     0</a:t>
            </a:r>
          </a:p>
          <a:p>
            <a:pPr>
              <a:buNone/>
            </a:pPr>
            <a:r>
              <a:rPr lang="en-GB" sz="1400" dirty="0" smtClean="0">
                <a:latin typeface="Lucida Console" pitchFamily="49" charset="0"/>
              </a:rPr>
              <a:t>     total |  1523 | 1539 |  3062</a:t>
            </a:r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dirty="0" smtClean="0"/>
              <a:t>All output functions can be used both during the simulation and after it through the interactive console.</a:t>
            </a:r>
          </a:p>
          <a:p>
            <a:pPr lvl="2">
              <a:lnSpc>
                <a:spcPct val="150000"/>
              </a:lnSpc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248" y="332656"/>
            <a:ext cx="877824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of this presentation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GB" dirty="0" smtClean="0"/>
              <a:t>The foundations of LIAM 2</a:t>
            </a:r>
          </a:p>
          <a:p>
            <a:pPr>
              <a:lnSpc>
                <a:spcPct val="200000"/>
              </a:lnSpc>
            </a:pPr>
            <a:r>
              <a:rPr lang="en-GB" dirty="0" smtClean="0"/>
              <a:t>Current features</a:t>
            </a:r>
          </a:p>
          <a:p>
            <a:pPr>
              <a:lnSpc>
                <a:spcPct val="200000"/>
              </a:lnSpc>
            </a:pPr>
            <a:r>
              <a:rPr lang="en-GB" dirty="0" smtClean="0">
                <a:solidFill>
                  <a:srgbClr val="FF0000"/>
                </a:solidFill>
              </a:rPr>
              <a:t>Current performance</a:t>
            </a:r>
            <a:endParaRPr lang="en-GB" dirty="0" smtClean="0"/>
          </a:p>
          <a:p>
            <a:pPr>
              <a:lnSpc>
                <a:spcPct val="200000"/>
              </a:lnSpc>
            </a:pPr>
            <a:r>
              <a:rPr lang="en-GB" dirty="0" smtClean="0"/>
              <a:t>Conclusions and some other relevant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Performance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683224"/>
          </a:xfrm>
        </p:spPr>
        <p:txBody>
          <a:bodyPr/>
          <a:lstStyle/>
          <a:p>
            <a:r>
              <a:rPr lang="en-GB" dirty="0" smtClean="0"/>
              <a:t>For a simple model including:</a:t>
            </a:r>
          </a:p>
          <a:p>
            <a:pPr lvl="1"/>
            <a:r>
              <a:rPr lang="en-GB" dirty="0" smtClean="0"/>
              <a:t>lifecycle (birth, deaths)</a:t>
            </a:r>
          </a:p>
          <a:p>
            <a:pPr lvl="1"/>
            <a:r>
              <a:rPr lang="en-GB" dirty="0" smtClean="0"/>
              <a:t>marriage &amp; divorce</a:t>
            </a:r>
          </a:p>
          <a:p>
            <a:pPr lvl="1"/>
            <a:r>
              <a:rPr lang="en-GB" dirty="0" smtClean="0"/>
              <a:t>labour market</a:t>
            </a:r>
          </a:p>
          <a:p>
            <a:pPr lvl="2"/>
            <a:r>
              <a:rPr lang="en-GB" dirty="0" smtClean="0"/>
              <a:t>The results of all these procedures are aligned to macro-projections.</a:t>
            </a:r>
          </a:p>
          <a:p>
            <a:pPr lvl="2"/>
            <a:endParaRPr lang="en-GB" dirty="0" smtClean="0"/>
          </a:p>
          <a:p>
            <a:r>
              <a:rPr lang="en-GB" dirty="0" smtClean="0"/>
              <a:t>6,300 persons, 20 periods: </a:t>
            </a:r>
            <a:r>
              <a:rPr lang="en-GB" b="1" dirty="0" smtClean="0"/>
              <a:t>12.7s</a:t>
            </a:r>
          </a:p>
          <a:p>
            <a:r>
              <a:rPr lang="en-GB" dirty="0" smtClean="0"/>
              <a:t>305,000 persons, 20 periods: </a:t>
            </a:r>
            <a:r>
              <a:rPr lang="en-GB" b="1" dirty="0" smtClean="0"/>
              <a:t>3 minutes 28s</a:t>
            </a:r>
          </a:p>
          <a:p>
            <a:pPr lvl="1"/>
            <a:r>
              <a:rPr lang="en-GB" sz="1400" dirty="0" smtClean="0"/>
              <a:t>~120Mb RAM</a:t>
            </a:r>
          </a:p>
          <a:p>
            <a:pPr lvl="1"/>
            <a:r>
              <a:rPr lang="en-GB" sz="1400" dirty="0" smtClean="0"/>
              <a:t>550Mb output file (could be compressed if needed)</a:t>
            </a:r>
          </a:p>
          <a:p>
            <a:r>
              <a:rPr lang="en-GB" dirty="0" smtClean="0"/>
              <a:t>For a complete model with 100,000 persons</a:t>
            </a:r>
          </a:p>
          <a:p>
            <a:pPr lvl="1"/>
            <a:r>
              <a:rPr lang="en-GB" dirty="0" smtClean="0"/>
              <a:t>probably under 10min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of this presentation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GB" dirty="0" smtClean="0"/>
              <a:t>The foundations of LIAM 2</a:t>
            </a:r>
          </a:p>
          <a:p>
            <a:pPr>
              <a:lnSpc>
                <a:spcPct val="200000"/>
              </a:lnSpc>
            </a:pPr>
            <a:r>
              <a:rPr lang="en-GB" dirty="0" smtClean="0"/>
              <a:t>Current features</a:t>
            </a:r>
          </a:p>
          <a:p>
            <a:pPr>
              <a:lnSpc>
                <a:spcPct val="200000"/>
              </a:lnSpc>
            </a:pPr>
            <a:r>
              <a:rPr lang="en-GB" dirty="0" smtClean="0"/>
              <a:t>Current performance</a:t>
            </a:r>
          </a:p>
          <a:p>
            <a:pPr>
              <a:lnSpc>
                <a:spcPct val="200000"/>
              </a:lnSpc>
            </a:pPr>
            <a:r>
              <a:rPr lang="en-GB" dirty="0" smtClean="0">
                <a:solidFill>
                  <a:srgbClr val="FF0000"/>
                </a:solidFill>
              </a:rPr>
              <a:t>Conclusions and some other relevant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395787"/>
          </a:xfrm>
        </p:spPr>
        <p:txBody>
          <a:bodyPr/>
          <a:lstStyle/>
          <a:p>
            <a:r>
              <a:rPr lang="en-GB" dirty="0" smtClean="0"/>
              <a:t>LIAM 2 is a flexible tool for the development of (all kinds of) dynamic microsimulation models with dynamic cross-sectional ageing.</a:t>
            </a:r>
          </a:p>
          <a:p>
            <a:r>
              <a:rPr lang="en-GB" dirty="0" smtClean="0"/>
              <a:t>It allows for prospective as well as retrospective simulation</a:t>
            </a:r>
          </a:p>
          <a:p>
            <a:r>
              <a:rPr lang="en-GB" dirty="0" smtClean="0"/>
              <a:t>It is still a work in progress...</a:t>
            </a:r>
          </a:p>
          <a:p>
            <a:pPr lvl="1"/>
            <a:r>
              <a:rPr lang="en-GB" dirty="0" smtClean="0"/>
              <a:t>Immigration</a:t>
            </a:r>
          </a:p>
          <a:p>
            <a:pPr lvl="1"/>
            <a:r>
              <a:rPr lang="en-GB" dirty="0" smtClean="0"/>
              <a:t>Weights (see the presentation by </a:t>
            </a:r>
            <a:r>
              <a:rPr lang="en-GB" dirty="0" err="1" smtClean="0"/>
              <a:t>Dekkers</a:t>
            </a:r>
            <a:r>
              <a:rPr lang="en-GB" dirty="0" smtClean="0"/>
              <a:t> and </a:t>
            </a:r>
            <a:r>
              <a:rPr lang="en-GB" dirty="0" err="1" smtClean="0"/>
              <a:t>Cumpston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More sophisticated regressions and simulation techniques</a:t>
            </a:r>
          </a:p>
          <a:p>
            <a:pPr lvl="1"/>
            <a:r>
              <a:rPr lang="en-GB" dirty="0" smtClean="0"/>
              <a:t>More features to make modelling easier</a:t>
            </a:r>
          </a:p>
          <a:p>
            <a:pPr lvl="1"/>
            <a:r>
              <a:rPr lang="en-GB" dirty="0" smtClean="0"/>
              <a:t>Speed optimization, known bugs to fix, code cleanup</a:t>
            </a:r>
          </a:p>
          <a:p>
            <a:r>
              <a:rPr lang="en-GB" dirty="0" smtClean="0"/>
              <a:t>...but it is being extensively tested and used for the development of MIDAS’ successor for Belgium and the new MIDAS-</a:t>
            </a:r>
            <a:r>
              <a:rPr lang="en-GB" dirty="0" err="1" smtClean="0"/>
              <a:t>luxembourg</a:t>
            </a:r>
            <a:r>
              <a:rPr lang="en-GB" dirty="0" smtClean="0"/>
              <a:t>.</a:t>
            </a:r>
          </a:p>
          <a:p>
            <a:r>
              <a:rPr lang="en-GB" b="1" dirty="0" smtClean="0"/>
              <a:t>But the most relevant information for all of you is that...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 and some other relevant information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5828919-girl-giving-a-present-to-her-boyfriend-and-covering-his-eyes-with-her-han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9420" y="764704"/>
            <a:ext cx="4785028" cy="5040560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7504" y="1277888"/>
            <a:ext cx="3816424" cy="1143000"/>
          </a:xfrm>
        </p:spPr>
        <p:txBody>
          <a:bodyPr/>
          <a:lstStyle/>
          <a:p>
            <a:r>
              <a:rPr lang="en-GB" sz="4000" b="1" dirty="0" smtClean="0">
                <a:solidFill>
                  <a:srgbClr val="FF0000"/>
                </a:solidFill>
              </a:rPr>
              <a:t>... you are going to get it for free!</a:t>
            </a:r>
            <a:endParaRPr lang="en-GB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395787"/>
          </a:xfrm>
        </p:spPr>
        <p:txBody>
          <a:bodyPr/>
          <a:lstStyle/>
          <a:p>
            <a:r>
              <a:rPr lang="en-GB" sz="2400" dirty="0" smtClean="0"/>
              <a:t>LIAM 2 is a new tool for the development of (all kinds of) dynamic microsimulation models with dynamic cross-sectional ageing.</a:t>
            </a:r>
          </a:p>
          <a:p>
            <a:r>
              <a:rPr lang="en-GB" sz="2400" dirty="0" smtClean="0"/>
              <a:t>It is a simulation framework that allows for comprehensible modelling and the straightforward use of various simulation techniques</a:t>
            </a:r>
          </a:p>
          <a:p>
            <a:r>
              <a:rPr lang="en-GB" sz="2400" dirty="0" smtClean="0"/>
              <a:t>It allows for prospective as well as retrospective simulation</a:t>
            </a:r>
          </a:p>
          <a:p>
            <a:r>
              <a:rPr lang="en-GB" sz="2400" dirty="0" smtClean="0"/>
              <a:t>This presentation will give you a sneak preview of LIAM 2.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395787"/>
          </a:xfrm>
        </p:spPr>
        <p:txBody>
          <a:bodyPr/>
          <a:lstStyle/>
          <a:p>
            <a:r>
              <a:rPr lang="en-GB" dirty="0" smtClean="0"/>
              <a:t>Check </a:t>
            </a:r>
            <a:r>
              <a:rPr lang="en-GB" dirty="0" smtClean="0">
                <a:hlinkClick r:id="rId2"/>
              </a:rPr>
              <a:t>http://liam2.plan.be</a:t>
            </a:r>
            <a:endParaRPr lang="en-GB" dirty="0" smtClean="0"/>
          </a:p>
          <a:p>
            <a:r>
              <a:rPr lang="en-GB" dirty="0" smtClean="0"/>
              <a:t>This website contains</a:t>
            </a:r>
          </a:p>
          <a:p>
            <a:pPr lvl="1"/>
            <a:r>
              <a:rPr lang="en-GB" dirty="0" smtClean="0"/>
              <a:t>The LIAM 2 executable.</a:t>
            </a:r>
          </a:p>
          <a:p>
            <a:pPr lvl="1"/>
            <a:r>
              <a:rPr lang="en-GB" dirty="0" smtClean="0"/>
              <a:t>A synthetic dataset of 20,200 individuals grouped in 14,700 households in HDF5 format.</a:t>
            </a:r>
          </a:p>
          <a:p>
            <a:pPr lvl="1"/>
            <a:r>
              <a:rPr lang="en-GB" dirty="0" smtClean="0"/>
              <a:t>A small model containing</a:t>
            </a:r>
          </a:p>
          <a:p>
            <a:pPr lvl="2"/>
            <a:r>
              <a:rPr lang="en-GB" dirty="0" smtClean="0"/>
              <a:t>Fertility and mortality (aligned)</a:t>
            </a:r>
          </a:p>
          <a:p>
            <a:pPr lvl="2"/>
            <a:r>
              <a:rPr lang="en-GB" dirty="0" smtClean="0"/>
              <a:t>Educational attainment level</a:t>
            </a:r>
          </a:p>
          <a:p>
            <a:pPr lvl="2"/>
            <a:r>
              <a:rPr lang="en-GB" dirty="0" smtClean="0"/>
              <a:t>Some labour market characteristics</a:t>
            </a:r>
          </a:p>
          <a:p>
            <a:pPr lvl="1"/>
            <a:r>
              <a:rPr lang="en-GB" dirty="0" smtClean="0"/>
              <a:t>Documentation</a:t>
            </a:r>
          </a:p>
          <a:p>
            <a:pPr lvl="2"/>
            <a:r>
              <a:rPr lang="en-GB" dirty="0" smtClean="0"/>
              <a:t>A LIAM 2 user guide</a:t>
            </a:r>
          </a:p>
          <a:p>
            <a:pPr lvl="1"/>
            <a:r>
              <a:rPr lang="en-GB" dirty="0" smtClean="0"/>
              <a:t>A ready-to-use “bundle” of notepad integrated with LIAM 2 and the synthetic dataset.</a:t>
            </a:r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demonstration version is available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1676400"/>
            <a:ext cx="7772400" cy="2832720"/>
          </a:xfrm>
        </p:spPr>
        <p:txBody>
          <a:bodyPr/>
          <a:lstStyle/>
          <a:p>
            <a:r>
              <a:rPr lang="en-GB" sz="3200" dirty="0" smtClean="0"/>
              <a:t>Thank you for your attention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of this presentation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GB" dirty="0" smtClean="0"/>
              <a:t>The foundations of LIAM 2 (</a:t>
            </a:r>
            <a:r>
              <a:rPr lang="en-GB" dirty="0" err="1" smtClean="0"/>
              <a:t>Gijs</a:t>
            </a:r>
            <a:r>
              <a:rPr lang="en-GB" dirty="0" smtClean="0"/>
              <a:t>)</a:t>
            </a:r>
          </a:p>
          <a:p>
            <a:pPr>
              <a:lnSpc>
                <a:spcPct val="200000"/>
              </a:lnSpc>
            </a:pPr>
            <a:r>
              <a:rPr lang="en-GB" dirty="0" smtClean="0"/>
              <a:t>Current features (</a:t>
            </a:r>
            <a:r>
              <a:rPr lang="en-GB" dirty="0" err="1" smtClean="0"/>
              <a:t>Gaëtan</a:t>
            </a:r>
            <a:r>
              <a:rPr lang="en-GB" dirty="0" smtClean="0"/>
              <a:t>)</a:t>
            </a:r>
          </a:p>
          <a:p>
            <a:pPr>
              <a:lnSpc>
                <a:spcPct val="200000"/>
              </a:lnSpc>
            </a:pPr>
            <a:r>
              <a:rPr lang="en-GB" dirty="0" smtClean="0"/>
              <a:t>Current performance (</a:t>
            </a:r>
            <a:r>
              <a:rPr lang="en-GB" dirty="0" err="1" smtClean="0"/>
              <a:t>Gaëtan</a:t>
            </a:r>
            <a:r>
              <a:rPr lang="en-GB" dirty="0" smtClean="0"/>
              <a:t>)</a:t>
            </a:r>
          </a:p>
          <a:p>
            <a:pPr>
              <a:lnSpc>
                <a:spcPct val="200000"/>
              </a:lnSpc>
            </a:pPr>
            <a:r>
              <a:rPr lang="en-GB" dirty="0" smtClean="0"/>
              <a:t>Conclusions and some other relevant information (Philippe)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of this presentation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GB" dirty="0" smtClean="0">
                <a:solidFill>
                  <a:srgbClr val="FF0000"/>
                </a:solidFill>
              </a:rPr>
              <a:t>The foundations of LIAM 2</a:t>
            </a:r>
          </a:p>
          <a:p>
            <a:pPr>
              <a:lnSpc>
                <a:spcPct val="200000"/>
              </a:lnSpc>
            </a:pPr>
            <a:r>
              <a:rPr lang="en-GB" dirty="0" smtClean="0"/>
              <a:t>Current features</a:t>
            </a:r>
          </a:p>
          <a:p>
            <a:pPr>
              <a:lnSpc>
                <a:spcPct val="200000"/>
              </a:lnSpc>
            </a:pPr>
            <a:r>
              <a:rPr lang="en-GB" dirty="0" smtClean="0"/>
              <a:t>Current performance</a:t>
            </a:r>
          </a:p>
          <a:p>
            <a:pPr>
              <a:lnSpc>
                <a:spcPct val="200000"/>
              </a:lnSpc>
            </a:pPr>
            <a:r>
              <a:rPr lang="en-GB" dirty="0" smtClean="0"/>
              <a:t>Conclusions and some other relevant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foundations of LIAM 2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553493"/>
            <a:ext cx="8229600" cy="4395787"/>
          </a:xfrm>
        </p:spPr>
        <p:txBody>
          <a:bodyPr/>
          <a:lstStyle/>
          <a:p>
            <a:r>
              <a:rPr lang="en-GB" dirty="0" smtClean="0"/>
              <a:t>LIAM by </a:t>
            </a:r>
            <a:r>
              <a:rPr lang="en-GB" dirty="0" err="1" smtClean="0"/>
              <a:t>Cathal</a:t>
            </a:r>
            <a:r>
              <a:rPr lang="en-GB" dirty="0" smtClean="0"/>
              <a:t> </a:t>
            </a:r>
            <a:r>
              <a:rPr lang="en-GB" dirty="0" err="1" smtClean="0"/>
              <a:t>O’Donoghue</a:t>
            </a:r>
            <a:endParaRPr lang="en-GB" dirty="0" smtClean="0"/>
          </a:p>
          <a:p>
            <a:pPr lvl="1"/>
            <a:r>
              <a:rPr lang="en-GB" dirty="0" smtClean="0"/>
              <a:t>Used in AIM-project, developing MIDAS for Belgium, Italy and Germany.</a:t>
            </a:r>
          </a:p>
          <a:p>
            <a:pPr lvl="1"/>
            <a:r>
              <a:rPr lang="en-GB" dirty="0" smtClean="0"/>
              <a:t>Updating, extending and considerable problem solving by </a:t>
            </a:r>
            <a:r>
              <a:rPr lang="en-GB" dirty="0" err="1" smtClean="0"/>
              <a:t>Geert</a:t>
            </a:r>
            <a:r>
              <a:rPr lang="en-GB" dirty="0" smtClean="0"/>
              <a:t> Bryon (FPB)</a:t>
            </a:r>
          </a:p>
          <a:p>
            <a:r>
              <a:rPr lang="en-GB" dirty="0" smtClean="0"/>
              <a:t>Extensive use of LIAM in the continuous development of MIDAS</a:t>
            </a:r>
          </a:p>
          <a:p>
            <a:r>
              <a:rPr lang="en-GB" dirty="0" smtClean="0"/>
              <a:t>PROGRESS-</a:t>
            </a:r>
            <a:r>
              <a:rPr lang="en-GB" dirty="0" err="1" smtClean="0"/>
              <a:t>MiDaL</a:t>
            </a:r>
            <a:r>
              <a:rPr lang="en-GB" dirty="0" smtClean="0"/>
              <a:t> project (Grant VS/2009/0569)</a:t>
            </a:r>
          </a:p>
          <a:p>
            <a:pPr lvl="1"/>
            <a:r>
              <a:rPr lang="en-GB" dirty="0" smtClean="0"/>
              <a:t>FPB (Be): development, application and testing</a:t>
            </a:r>
          </a:p>
          <a:p>
            <a:pPr lvl="1"/>
            <a:r>
              <a:rPr lang="en-GB" dirty="0" smtClean="0"/>
              <a:t>CEPS/INSTEAD (</a:t>
            </a:r>
            <a:r>
              <a:rPr lang="en-GB" dirty="0" err="1" smtClean="0"/>
              <a:t>Lux</a:t>
            </a:r>
            <a:r>
              <a:rPr lang="en-GB" dirty="0" smtClean="0"/>
              <a:t>): testing</a:t>
            </a:r>
          </a:p>
          <a:p>
            <a:pPr lvl="1"/>
            <a:r>
              <a:rPr lang="en-GB" dirty="0" smtClean="0"/>
              <a:t>IGSS (</a:t>
            </a:r>
            <a:r>
              <a:rPr lang="en-GB" dirty="0" err="1" smtClean="0"/>
              <a:t>Lux</a:t>
            </a:r>
            <a:r>
              <a:rPr lang="en-GB" dirty="0" smtClean="0"/>
              <a:t>): investment, testing</a:t>
            </a:r>
          </a:p>
          <a:p>
            <a:pPr lvl="1"/>
            <a:r>
              <a:rPr lang="en-GB" dirty="0" err="1" smtClean="0"/>
              <a:t>Cathal</a:t>
            </a:r>
            <a:r>
              <a:rPr lang="en-GB" dirty="0" smtClean="0"/>
              <a:t> </a:t>
            </a:r>
            <a:r>
              <a:rPr lang="en-GB" dirty="0" err="1" smtClean="0"/>
              <a:t>O’Donoghue</a:t>
            </a:r>
            <a:r>
              <a:rPr lang="en-GB" dirty="0" smtClean="0"/>
              <a:t> (</a:t>
            </a:r>
            <a:r>
              <a:rPr lang="en-GB" dirty="0" err="1" smtClean="0"/>
              <a:t>Teacasc</a:t>
            </a:r>
            <a:r>
              <a:rPr lang="en-GB" dirty="0" smtClean="0"/>
              <a:t>, Ire), Howard </a:t>
            </a:r>
            <a:r>
              <a:rPr lang="en-GB" dirty="0" err="1" smtClean="0"/>
              <a:t>Redway</a:t>
            </a:r>
            <a:r>
              <a:rPr lang="en-GB" dirty="0" smtClean="0"/>
              <a:t> (ministry of work and pensions, </a:t>
            </a:r>
            <a:r>
              <a:rPr lang="en-GB" dirty="0" err="1" smtClean="0"/>
              <a:t>uk</a:t>
            </a:r>
            <a:r>
              <a:rPr lang="en-GB" dirty="0" smtClean="0"/>
              <a:t>): comments and conceptual assistance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of this presentation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GB" dirty="0" smtClean="0"/>
              <a:t>The foundations of LIAM 2</a:t>
            </a:r>
          </a:p>
          <a:p>
            <a:pPr>
              <a:lnSpc>
                <a:spcPct val="200000"/>
              </a:lnSpc>
            </a:pPr>
            <a:r>
              <a:rPr lang="en-GB" dirty="0" smtClean="0">
                <a:solidFill>
                  <a:srgbClr val="FF0000"/>
                </a:solidFill>
              </a:rPr>
              <a:t>Current features </a:t>
            </a:r>
          </a:p>
          <a:p>
            <a:pPr>
              <a:lnSpc>
                <a:spcPct val="200000"/>
              </a:lnSpc>
            </a:pPr>
            <a:r>
              <a:rPr lang="en-GB" dirty="0" smtClean="0"/>
              <a:t>Current performance</a:t>
            </a:r>
          </a:p>
          <a:p>
            <a:pPr>
              <a:lnSpc>
                <a:spcPct val="200000"/>
              </a:lnSpc>
            </a:pPr>
            <a:r>
              <a:rPr lang="en-GB" dirty="0" smtClean="0"/>
              <a:t>Conclusions and some other relevant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003232" cy="4683224"/>
          </a:xfrm>
        </p:spPr>
        <p:txBody>
          <a:bodyPr/>
          <a:lstStyle/>
          <a:p>
            <a:r>
              <a:rPr lang="en-GB" dirty="0" smtClean="0"/>
              <a:t>Implemented in Python</a:t>
            </a:r>
          </a:p>
          <a:p>
            <a:pPr lvl="1"/>
            <a:r>
              <a:rPr lang="en-GB" dirty="0" smtClean="0"/>
              <a:t>Very high level and readable language</a:t>
            </a:r>
          </a:p>
          <a:p>
            <a:pPr lvl="1"/>
            <a:r>
              <a:rPr lang="en-GB" dirty="0" smtClean="0"/>
              <a:t>uses some efficient libraries written mostly in C</a:t>
            </a:r>
          </a:p>
          <a:p>
            <a:pPr lvl="3"/>
            <a:endParaRPr lang="en-GB" dirty="0" smtClean="0"/>
          </a:p>
          <a:p>
            <a:r>
              <a:rPr lang="en-GB" dirty="0" smtClean="0"/>
              <a:t>Input</a:t>
            </a:r>
          </a:p>
          <a:p>
            <a:pPr lvl="1"/>
            <a:r>
              <a:rPr lang="en-GB" dirty="0" smtClean="0"/>
              <a:t>Simulation description: a text file</a:t>
            </a:r>
          </a:p>
          <a:p>
            <a:pPr lvl="1"/>
            <a:r>
              <a:rPr lang="en-GB" dirty="0" smtClean="0"/>
              <a:t>Alignment: CSV files</a:t>
            </a:r>
          </a:p>
          <a:p>
            <a:pPr lvl="1"/>
            <a:r>
              <a:rPr lang="en-GB" dirty="0" smtClean="0"/>
              <a:t>Initial simulation data: an hdf5 file</a:t>
            </a:r>
          </a:p>
          <a:p>
            <a:pPr lvl="2"/>
            <a:r>
              <a:rPr lang="en-GB" dirty="0" smtClean="0"/>
              <a:t>converter: </a:t>
            </a:r>
            <a:r>
              <a:rPr lang="en-GB" dirty="0" err="1" smtClean="0"/>
              <a:t>csv</a:t>
            </a:r>
            <a:r>
              <a:rPr lang="en-GB" dirty="0" smtClean="0"/>
              <a:t> (or tab-separated text files) &lt;-&gt; hdf5</a:t>
            </a:r>
          </a:p>
          <a:p>
            <a:pPr lvl="3"/>
            <a:endParaRPr lang="en-GB" dirty="0" smtClean="0"/>
          </a:p>
          <a:p>
            <a:r>
              <a:rPr lang="en-GB" dirty="0" smtClean="0"/>
              <a:t>Output</a:t>
            </a:r>
          </a:p>
          <a:p>
            <a:pPr lvl="1"/>
            <a:r>
              <a:rPr lang="en-GB" dirty="0" smtClean="0"/>
              <a:t>hdf5 file (and CSV files on demand)</a:t>
            </a:r>
          </a:p>
          <a:p>
            <a:pPr lvl="1"/>
            <a:r>
              <a:rPr lang="en-GB" dirty="0" smtClean="0"/>
              <a:t>Console log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Simulation file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Declare entities </a:t>
            </a:r>
          </a:p>
          <a:p>
            <a:pPr lvl="1"/>
            <a:r>
              <a:rPr lang="en-GB" dirty="0" err="1" smtClean="0"/>
              <a:t>eg</a:t>
            </a:r>
            <a:r>
              <a:rPr lang="en-GB" dirty="0" smtClean="0"/>
              <a:t> "person", "household", "enterprise", "region"</a:t>
            </a:r>
          </a:p>
          <a:p>
            <a:pPr lvl="1"/>
            <a:r>
              <a:rPr lang="en-GB" dirty="0" smtClean="0"/>
              <a:t>fields of each entity</a:t>
            </a:r>
          </a:p>
          <a:p>
            <a:pPr lvl="1"/>
            <a:r>
              <a:rPr lang="en-GB" dirty="0" smtClean="0"/>
              <a:t>possible processes</a:t>
            </a:r>
          </a:p>
          <a:p>
            <a:endParaRPr lang="en-GB" dirty="0" smtClean="0"/>
          </a:p>
          <a:p>
            <a:r>
              <a:rPr lang="en-GB" dirty="0" smtClean="0"/>
              <a:t>Simulation</a:t>
            </a:r>
          </a:p>
          <a:p>
            <a:pPr lvl="1"/>
            <a:r>
              <a:rPr lang="en-GB" dirty="0" smtClean="0"/>
              <a:t>used processes and their order</a:t>
            </a:r>
          </a:p>
          <a:p>
            <a:pPr lvl="1"/>
            <a:r>
              <a:rPr lang="en-GB" dirty="0" smtClean="0"/>
              <a:t>input and output file</a:t>
            </a:r>
          </a:p>
          <a:p>
            <a:pPr lvl="1"/>
            <a:r>
              <a:rPr lang="en-GB" dirty="0" smtClean="0"/>
              <a:t>start period</a:t>
            </a:r>
          </a:p>
          <a:p>
            <a:pPr lvl="1"/>
            <a:r>
              <a:rPr lang="en-GB" dirty="0" smtClean="0"/>
              <a:t>number of periods to simulate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Simulation file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4968" y="836712"/>
            <a:ext cx="8229600" cy="5043264"/>
          </a:xfrm>
        </p:spPr>
        <p:txBody>
          <a:bodyPr/>
          <a:lstStyle/>
          <a:p>
            <a:pPr>
              <a:buNone/>
            </a:pPr>
            <a:r>
              <a:rPr lang="en-GB" sz="10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Lucida Console" pitchFamily="49" charset="0"/>
              </a:rPr>
              <a:t>entities</a:t>
            </a:r>
            <a:r>
              <a:rPr lang="en-GB" sz="1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Lucida Console" pitchFamily="49" charset="0"/>
              </a:rPr>
              <a:t>:</a:t>
            </a:r>
          </a:p>
          <a:p>
            <a:pPr>
              <a:buNone/>
            </a:pPr>
            <a:r>
              <a:rPr lang="en-GB" sz="1000" dirty="0" smtClean="0">
                <a:latin typeface="Lucida Console" pitchFamily="49" charset="0"/>
              </a:rPr>
              <a:t>    person:</a:t>
            </a:r>
          </a:p>
          <a:p>
            <a:pPr>
              <a:buNone/>
            </a:pPr>
            <a:r>
              <a:rPr lang="en-GB" sz="1000" dirty="0" smtClean="0">
                <a:latin typeface="Lucida Console" pitchFamily="49" charset="0"/>
              </a:rPr>
              <a:t>        </a:t>
            </a:r>
            <a:r>
              <a:rPr lang="en-GB" sz="10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Lucida Console" pitchFamily="49" charset="0"/>
              </a:rPr>
              <a:t>fields</a:t>
            </a:r>
            <a:r>
              <a:rPr lang="en-GB" sz="1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Lucida Console" pitchFamily="49" charset="0"/>
              </a:rPr>
              <a:t>:</a:t>
            </a:r>
          </a:p>
          <a:p>
            <a:pPr>
              <a:buNone/>
            </a:pPr>
            <a:r>
              <a:rPr lang="en-GB" sz="1000" dirty="0" smtClean="0">
                <a:latin typeface="Lucida Console" pitchFamily="49" charset="0"/>
              </a:rPr>
              <a:t>            </a:t>
            </a:r>
            <a:r>
              <a:rPr lang="en-GB" sz="1000" dirty="0" smtClean="0">
                <a:solidFill>
                  <a:srgbClr val="92D050"/>
                </a:solidFill>
                <a:latin typeface="Lucida Console" pitchFamily="49" charset="0"/>
              </a:rPr>
              <a:t># period and id are implicit</a:t>
            </a:r>
          </a:p>
          <a:p>
            <a:pPr>
              <a:buNone/>
            </a:pPr>
            <a:r>
              <a:rPr lang="en-GB" sz="1000" dirty="0" smtClean="0">
                <a:latin typeface="Lucida Console" pitchFamily="49" charset="0"/>
              </a:rPr>
              <a:t>            - age: </a:t>
            </a:r>
            <a:r>
              <a:rPr lang="en-GB" sz="1000" dirty="0" err="1" smtClean="0">
                <a:solidFill>
                  <a:schemeClr val="bg2">
                    <a:lumMod val="20000"/>
                    <a:lumOff val="80000"/>
                  </a:schemeClr>
                </a:solidFill>
                <a:latin typeface="Lucida Console" pitchFamily="49" charset="0"/>
              </a:rPr>
              <a:t>int</a:t>
            </a:r>
            <a:endParaRPr lang="en-GB" sz="1000" dirty="0" smtClean="0">
              <a:solidFill>
                <a:schemeClr val="bg2">
                  <a:lumMod val="20000"/>
                  <a:lumOff val="80000"/>
                </a:schemeClr>
              </a:solidFill>
              <a:latin typeface="Lucida Console" pitchFamily="49" charset="0"/>
            </a:endParaRPr>
          </a:p>
          <a:p>
            <a:pPr>
              <a:buNone/>
            </a:pPr>
            <a:r>
              <a:rPr lang="en-GB" sz="1000" dirty="0" smtClean="0">
                <a:latin typeface="Lucida Console" pitchFamily="49" charset="0"/>
              </a:rPr>
              <a:t>            - </a:t>
            </a:r>
            <a:r>
              <a:rPr lang="en-GB" sz="1000" dirty="0" err="1" smtClean="0">
                <a:latin typeface="Lucida Console" pitchFamily="49" charset="0"/>
              </a:rPr>
              <a:t>ischild</a:t>
            </a:r>
            <a:r>
              <a:rPr lang="en-GB" sz="1000" dirty="0" smtClean="0">
                <a:latin typeface="Lucida Console" pitchFamily="49" charset="0"/>
              </a:rPr>
              <a:t>: </a:t>
            </a:r>
            <a:r>
              <a:rPr lang="en-GB" sz="1000" dirty="0" err="1" smtClean="0">
                <a:solidFill>
                  <a:schemeClr val="bg2">
                    <a:lumMod val="20000"/>
                    <a:lumOff val="80000"/>
                  </a:schemeClr>
                </a:solidFill>
                <a:latin typeface="Lucida Console" pitchFamily="49" charset="0"/>
              </a:rPr>
              <a:t>bool</a:t>
            </a:r>
            <a:endParaRPr lang="en-GB" sz="1000" dirty="0" smtClean="0">
              <a:solidFill>
                <a:schemeClr val="bg2">
                  <a:lumMod val="20000"/>
                  <a:lumOff val="80000"/>
                </a:schemeClr>
              </a:solidFill>
              <a:latin typeface="Lucida Console" pitchFamily="49" charset="0"/>
            </a:endParaRPr>
          </a:p>
          <a:p>
            <a:pPr>
              <a:buNone/>
            </a:pPr>
            <a:endParaRPr lang="en-GB" sz="10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GB" sz="1000" dirty="0" smtClean="0">
                <a:latin typeface="Lucida Console" pitchFamily="49" charset="0"/>
              </a:rPr>
              <a:t>        </a:t>
            </a:r>
            <a:r>
              <a:rPr lang="en-GB" sz="10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Lucida Console" pitchFamily="49" charset="0"/>
              </a:rPr>
              <a:t>processes</a:t>
            </a:r>
            <a:r>
              <a:rPr lang="en-GB" sz="1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Lucida Console" pitchFamily="49" charset="0"/>
              </a:rPr>
              <a:t>:</a:t>
            </a:r>
          </a:p>
          <a:p>
            <a:pPr>
              <a:buNone/>
            </a:pPr>
            <a:r>
              <a:rPr lang="en-GB" sz="1000" dirty="0" smtClean="0">
                <a:latin typeface="Lucida Console" pitchFamily="49" charset="0"/>
              </a:rPr>
              <a:t>            age: "age + 1"</a:t>
            </a:r>
          </a:p>
          <a:p>
            <a:pPr>
              <a:buNone/>
            </a:pPr>
            <a:r>
              <a:rPr lang="en-GB" sz="1000" dirty="0" smtClean="0">
                <a:latin typeface="Lucida Console" pitchFamily="49" charset="0"/>
              </a:rPr>
              <a:t>            </a:t>
            </a:r>
            <a:r>
              <a:rPr lang="en-GB" sz="1000" dirty="0" err="1" smtClean="0">
                <a:latin typeface="Lucida Console" pitchFamily="49" charset="0"/>
              </a:rPr>
              <a:t>ischild</a:t>
            </a:r>
            <a:r>
              <a:rPr lang="en-GB" sz="1000" dirty="0" smtClean="0">
                <a:latin typeface="Lucida Console" pitchFamily="49" charset="0"/>
              </a:rPr>
              <a:t>: "age &lt; 18"</a:t>
            </a:r>
          </a:p>
          <a:p>
            <a:pPr>
              <a:buNone/>
            </a:pPr>
            <a:r>
              <a:rPr lang="en-GB" sz="1000" dirty="0" smtClean="0">
                <a:latin typeface="Lucida Console" pitchFamily="49" charset="0"/>
              </a:rPr>
              <a:t>            </a:t>
            </a:r>
            <a:r>
              <a:rPr lang="en-GB" sz="1000" dirty="0" err="1" smtClean="0">
                <a:latin typeface="Lucida Console" pitchFamily="49" charset="0"/>
              </a:rPr>
              <a:t>isold</a:t>
            </a:r>
            <a:r>
              <a:rPr lang="en-GB" sz="1000" dirty="0" smtClean="0">
                <a:latin typeface="Lucida Console" pitchFamily="49" charset="0"/>
              </a:rPr>
              <a:t>: "age &gt;= 150"</a:t>
            </a:r>
          </a:p>
          <a:p>
            <a:pPr>
              <a:buNone/>
            </a:pPr>
            <a:endParaRPr lang="en-GB" sz="10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GB" sz="10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Lucida Console" pitchFamily="49" charset="0"/>
              </a:rPr>
              <a:t>simulation:</a:t>
            </a:r>
          </a:p>
          <a:p>
            <a:pPr>
              <a:buNone/>
            </a:pPr>
            <a:r>
              <a:rPr lang="en-GB" sz="10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Lucida Console" pitchFamily="49" charset="0"/>
              </a:rPr>
              <a:t>    processes:</a:t>
            </a:r>
          </a:p>
          <a:p>
            <a:pPr>
              <a:buNone/>
            </a:pPr>
            <a:r>
              <a:rPr lang="en-GB" sz="1000" dirty="0" smtClean="0">
                <a:latin typeface="Lucida Console" pitchFamily="49" charset="0"/>
              </a:rPr>
              <a:t>        - person: [age, </a:t>
            </a:r>
            <a:r>
              <a:rPr lang="en-GB" sz="1000" dirty="0" err="1" smtClean="0">
                <a:latin typeface="Lucida Console" pitchFamily="49" charset="0"/>
              </a:rPr>
              <a:t>ischild</a:t>
            </a:r>
            <a:r>
              <a:rPr lang="en-GB" sz="1000" dirty="0" smtClean="0">
                <a:latin typeface="Lucida Console" pitchFamily="49" charset="0"/>
              </a:rPr>
              <a:t>, </a:t>
            </a:r>
            <a:r>
              <a:rPr lang="en-GB" sz="1000" dirty="0" err="1" smtClean="0">
                <a:latin typeface="Lucida Console" pitchFamily="49" charset="0"/>
              </a:rPr>
              <a:t>isold</a:t>
            </a:r>
            <a:r>
              <a:rPr lang="en-GB" sz="1000" dirty="0" smtClean="0">
                <a:latin typeface="Lucida Console" pitchFamily="49" charset="0"/>
              </a:rPr>
              <a:t>]</a:t>
            </a:r>
          </a:p>
          <a:p>
            <a:pPr>
              <a:buNone/>
            </a:pPr>
            <a:endParaRPr lang="en-GB" sz="10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GB" sz="10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Lucida Console" pitchFamily="49" charset="0"/>
              </a:rPr>
              <a:t>    input:</a:t>
            </a:r>
          </a:p>
          <a:p>
            <a:pPr>
              <a:buNone/>
            </a:pPr>
            <a:r>
              <a:rPr lang="en-GB" sz="1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Lucida Console" pitchFamily="49" charset="0"/>
              </a:rPr>
              <a:t>        </a:t>
            </a:r>
            <a:r>
              <a:rPr lang="en-GB" sz="10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Lucida Console" pitchFamily="49" charset="0"/>
              </a:rPr>
              <a:t>file:</a:t>
            </a:r>
            <a:r>
              <a:rPr lang="en-GB" sz="1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Lucida Console" pitchFamily="49" charset="0"/>
              </a:rPr>
              <a:t> </a:t>
            </a:r>
            <a:r>
              <a:rPr lang="en-GB" sz="1000" dirty="0" smtClean="0">
                <a:latin typeface="Lucida Console" pitchFamily="49" charset="0"/>
              </a:rPr>
              <a:t>"base.h5"</a:t>
            </a:r>
          </a:p>
          <a:p>
            <a:pPr>
              <a:buNone/>
            </a:pPr>
            <a:r>
              <a:rPr lang="en-GB" sz="10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Lucida Console" pitchFamily="49" charset="0"/>
              </a:rPr>
              <a:t>    output:</a:t>
            </a:r>
          </a:p>
          <a:p>
            <a:pPr>
              <a:buNone/>
            </a:pPr>
            <a:r>
              <a:rPr lang="en-GB" sz="1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Lucida Console" pitchFamily="49" charset="0"/>
              </a:rPr>
              <a:t>        </a:t>
            </a:r>
            <a:r>
              <a:rPr lang="en-GB" sz="10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Lucida Console" pitchFamily="49" charset="0"/>
              </a:rPr>
              <a:t>file:</a:t>
            </a:r>
            <a:r>
              <a:rPr lang="en-GB" sz="1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Lucida Console" pitchFamily="49" charset="0"/>
              </a:rPr>
              <a:t> </a:t>
            </a:r>
            <a:r>
              <a:rPr lang="en-GB" sz="1000" dirty="0" smtClean="0">
                <a:latin typeface="Lucida Console" pitchFamily="49" charset="0"/>
              </a:rPr>
              <a:t>"output.h5"</a:t>
            </a:r>
          </a:p>
          <a:p>
            <a:pPr>
              <a:buNone/>
            </a:pPr>
            <a:endParaRPr lang="en-GB" sz="10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GB" sz="1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Lucida Console" pitchFamily="49" charset="0"/>
              </a:rPr>
              <a:t>    </a:t>
            </a:r>
            <a:r>
              <a:rPr lang="en-GB" sz="10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latin typeface="Lucida Console" pitchFamily="49" charset="0"/>
              </a:rPr>
              <a:t>start_period</a:t>
            </a:r>
            <a:r>
              <a:rPr lang="en-GB" sz="10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Lucida Console" pitchFamily="49" charset="0"/>
              </a:rPr>
              <a:t>:</a:t>
            </a:r>
            <a:r>
              <a:rPr lang="en-GB" sz="1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Lucida Console" pitchFamily="49" charset="0"/>
              </a:rPr>
              <a:t> </a:t>
            </a:r>
            <a:r>
              <a:rPr lang="en-GB" sz="1000" dirty="0" smtClean="0">
                <a:latin typeface="Lucida Console" pitchFamily="49" charset="0"/>
              </a:rPr>
              <a:t>2002   </a:t>
            </a:r>
            <a:r>
              <a:rPr lang="en-GB" sz="1000" dirty="0" smtClean="0">
                <a:solidFill>
                  <a:srgbClr val="92D050"/>
                </a:solidFill>
                <a:latin typeface="Lucida Console" pitchFamily="49" charset="0"/>
              </a:rPr>
              <a:t># first simulated period</a:t>
            </a:r>
          </a:p>
          <a:p>
            <a:pPr>
              <a:buNone/>
            </a:pPr>
            <a:r>
              <a:rPr lang="en-GB" sz="10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Lucida Console" pitchFamily="49" charset="0"/>
              </a:rPr>
              <a:t>    periods:</a:t>
            </a:r>
            <a:r>
              <a:rPr lang="en-GB" sz="1000" dirty="0" smtClean="0">
                <a:latin typeface="Lucida Console" pitchFamily="49" charset="0"/>
              </a:rPr>
              <a:t> 20</a:t>
            </a:r>
            <a:endParaRPr lang="en-GB" sz="1000" dirty="0">
              <a:latin typeface="Lucida Console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2465956" y="2754331"/>
            <a:ext cx="59779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solidFill>
                  <a:schemeClr val="accent3">
                    <a:lumMod val="75000"/>
                  </a:schemeClr>
                </a:solidFill>
              </a:rPr>
              <a:t>The setup of a model</a:t>
            </a:r>
            <a:endParaRPr lang="en-GB" sz="4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">
  <a:themeElements>
    <a:clrScheme name="Texture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Texture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4654</TotalTime>
  <Words>1346</Words>
  <Application>Microsoft Office PowerPoint</Application>
  <PresentationFormat>On-screen Show (4:3)</PresentationFormat>
  <Paragraphs>217</Paragraphs>
  <Slides>21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Texture</vt:lpstr>
      <vt:lpstr>LIAM 2 A tool for the development of dynamic cross-sectional microsimulation models</vt:lpstr>
      <vt:lpstr>Introduction</vt:lpstr>
      <vt:lpstr>Overview of this presentation</vt:lpstr>
      <vt:lpstr>Overview of this presentation</vt:lpstr>
      <vt:lpstr>The foundations of LIAM 2</vt:lpstr>
      <vt:lpstr>Overview of this presentation</vt:lpstr>
      <vt:lpstr>Overview</vt:lpstr>
      <vt:lpstr>Simulation file</vt:lpstr>
      <vt:lpstr>Simulation file</vt:lpstr>
      <vt:lpstr>Features</vt:lpstr>
      <vt:lpstr>Functions (1)</vt:lpstr>
      <vt:lpstr>Functions (2)</vt:lpstr>
      <vt:lpstr>Functions (3)</vt:lpstr>
      <vt:lpstr>Slide 14</vt:lpstr>
      <vt:lpstr>Overview of this presentation</vt:lpstr>
      <vt:lpstr>Current Performance</vt:lpstr>
      <vt:lpstr>Overview of this presentation</vt:lpstr>
      <vt:lpstr>Conclusions and some other relevant information</vt:lpstr>
      <vt:lpstr>... you are going to get it for free!</vt:lpstr>
      <vt:lpstr>A demonstration version is available</vt:lpstr>
      <vt:lpstr>Thank you for your attention</vt:lpstr>
    </vt:vector>
  </TitlesOfParts>
  <Company>bfp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LIAM2 status report</dc:title>
  <dc:creator>gdm</dc:creator>
  <cp:lastModifiedBy>Gaëtan de Menten</cp:lastModifiedBy>
  <cp:revision>251</cp:revision>
  <cp:lastPrinted>1998-11-20T08:55:48Z</cp:lastPrinted>
  <dcterms:created xsi:type="dcterms:W3CDTF">1998-11-19T12:40:09Z</dcterms:created>
  <dcterms:modified xsi:type="dcterms:W3CDTF">2011-06-07T07:48:29Z</dcterms:modified>
</cp:coreProperties>
</file>